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50399950" cy="288004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8823C2-5D58-B036-835E-75E88E9FD8B5}" name="Gunnar Schmidtmann" initials="GS" userId="S::gunnar.schmidtmann@plymouth.ac.uk::91d4a6ce-6c41-4390-9a54-ad7eb402ba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1592AB"/>
    <a:srgbClr val="0070C0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A6F84-202A-4081-C3D7-68DE5046196C}" v="2" dt="2023-04-14T15:40:47.885"/>
    <p1510:client id="{4EF271A1-116E-43C1-849F-2646C4D6FC1F}" v="4" dt="2023-04-14T11:56:48.480"/>
    <p1510:client id="{7208546E-B7C3-486E-9D08-2D706D9CDFC9}" v="2" dt="2023-04-14T14:20:10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4694"/>
  </p:normalViewPr>
  <p:slideViewPr>
    <p:cSldViewPr snapToGrid="0">
      <p:cViewPr>
        <p:scale>
          <a:sx n="28" d="100"/>
          <a:sy n="28" d="100"/>
        </p:scale>
        <p:origin x="13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2F89-9C19-E24F-A602-A424C28A5F0E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41425"/>
            <a:ext cx="5861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1012B-69CE-AC41-B83C-41F57A407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1012B-69CE-AC41-B83C-41F57A407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713405"/>
            <a:ext cx="37799963" cy="10026815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5126892"/>
            <a:ext cx="37799963" cy="6953434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533356"/>
            <a:ext cx="10867489" cy="244070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533356"/>
            <a:ext cx="31972468" cy="244070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180110"/>
            <a:ext cx="43469957" cy="11980175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19273622"/>
            <a:ext cx="43469957" cy="6300091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3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7666780"/>
            <a:ext cx="21419979" cy="182736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7666780"/>
            <a:ext cx="21419979" cy="182736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533358"/>
            <a:ext cx="43469957" cy="55667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060106"/>
            <a:ext cx="21321539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0520155"/>
            <a:ext cx="21321539" cy="154735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060106"/>
            <a:ext cx="21426543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0520155"/>
            <a:ext cx="21426543" cy="154735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146730"/>
            <a:ext cx="25514975" cy="20466969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146730"/>
            <a:ext cx="25514975" cy="20466969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533358"/>
            <a:ext cx="43469957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7666780"/>
            <a:ext cx="43469957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53D9-9E5C-2B4F-BE59-0D4AB692AC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6693729"/>
            <a:ext cx="1700998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4CE0-0F9D-8E49-9632-482C530E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CD7B09-DF9A-5FD7-DB61-123DFC8EA00B}"/>
              </a:ext>
            </a:extLst>
          </p:cNvPr>
          <p:cNvSpPr/>
          <p:nvPr/>
        </p:nvSpPr>
        <p:spPr>
          <a:xfrm>
            <a:off x="14530246" y="5660600"/>
            <a:ext cx="35595835" cy="16898473"/>
          </a:xfrm>
          <a:prstGeom prst="roundRect">
            <a:avLst>
              <a:gd name="adj" fmla="val 0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ABAD7-009D-5A4C-79C1-B0C47CD326B3}"/>
              </a:ext>
            </a:extLst>
          </p:cNvPr>
          <p:cNvSpPr/>
          <p:nvPr/>
        </p:nvSpPr>
        <p:spPr>
          <a:xfrm>
            <a:off x="273865" y="11680121"/>
            <a:ext cx="14256384" cy="1650681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CA2630-1933-00C0-5B43-73621804C4E4}"/>
              </a:ext>
            </a:extLst>
          </p:cNvPr>
          <p:cNvSpPr/>
          <p:nvPr/>
        </p:nvSpPr>
        <p:spPr>
          <a:xfrm>
            <a:off x="1450641" y="1068491"/>
            <a:ext cx="4529716" cy="393192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550E0-25DB-81D2-1CDE-D8687DED57D7}"/>
              </a:ext>
            </a:extLst>
          </p:cNvPr>
          <p:cNvSpPr txBox="1"/>
          <p:nvPr/>
        </p:nvSpPr>
        <p:spPr>
          <a:xfrm>
            <a:off x="1720964" y="2249621"/>
            <a:ext cx="3989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i="0" u="none" strike="noStrike" dirty="0">
                <a:solidFill>
                  <a:srgbClr val="0070C0"/>
                </a:solidFill>
                <a:effectLst/>
              </a:rPr>
              <a:t>5494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5B782D-1524-9580-E7A4-90EE2F482EB7}"/>
              </a:ext>
            </a:extLst>
          </p:cNvPr>
          <p:cNvSpPr/>
          <p:nvPr/>
        </p:nvSpPr>
        <p:spPr>
          <a:xfrm>
            <a:off x="273865" y="5660599"/>
            <a:ext cx="14256384" cy="6019521"/>
          </a:xfrm>
          <a:prstGeom prst="roundRect">
            <a:avLst>
              <a:gd name="adj" fmla="val 0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BCAB431-19C9-D0C8-0A39-174013A19D0F}"/>
              </a:ext>
            </a:extLst>
          </p:cNvPr>
          <p:cNvSpPr/>
          <p:nvPr/>
        </p:nvSpPr>
        <p:spPr>
          <a:xfrm>
            <a:off x="33870900" y="22554625"/>
            <a:ext cx="16255182" cy="5632311"/>
          </a:xfrm>
          <a:prstGeom prst="roundRect">
            <a:avLst>
              <a:gd name="adj" fmla="val 0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487C46-9D29-7702-C6BC-ECBD4209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609" y="3848936"/>
            <a:ext cx="5432434" cy="1348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11C5E76-E9A2-2ED6-C3F2-9B785BDC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543" y="625186"/>
            <a:ext cx="2804441" cy="2804441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0CB8D3-DD43-5F46-0F34-3FCD9D1CF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0609" r="21756" b="7246"/>
          <a:stretch/>
        </p:blipFill>
        <p:spPr bwMode="auto">
          <a:xfrm>
            <a:off x="28434067" y="11191462"/>
            <a:ext cx="14191854" cy="11069423"/>
          </a:xfrm>
          <a:prstGeom prst="round2Diag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3A665C-C192-774C-A0AF-90EFA94502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r="50884" b="59249"/>
          <a:stretch/>
        </p:blipFill>
        <p:spPr bwMode="auto">
          <a:xfrm>
            <a:off x="43200741" y="13142783"/>
            <a:ext cx="6350520" cy="616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364978-5084-5145-FB2F-31F17F867866}"/>
              </a:ext>
            </a:extLst>
          </p:cNvPr>
          <p:cNvSpPr/>
          <p:nvPr/>
        </p:nvSpPr>
        <p:spPr>
          <a:xfrm>
            <a:off x="4475978" y="5866011"/>
            <a:ext cx="5852159" cy="11385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 b="1" dirty="0">
                <a:solidFill>
                  <a:srgbClr val="0070C0"/>
                </a:solidFill>
                <a:effectLst/>
                <a:latin typeface="Arial"/>
                <a:cs typeface="Arial"/>
              </a:rPr>
              <a:t>PURPOSE</a:t>
            </a:r>
            <a:r>
              <a:rPr lang="en-GB" sz="4800" b="1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en-GB" sz="4800" b="1" dirty="0">
              <a:solidFill>
                <a:srgbClr val="0070C0"/>
              </a:solidFill>
              <a:effectLst/>
              <a:cs typeface="Calibri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47DA7A-D001-470D-ED41-08B6B10707EE}"/>
              </a:ext>
            </a:extLst>
          </p:cNvPr>
          <p:cNvSpPr/>
          <p:nvPr/>
        </p:nvSpPr>
        <p:spPr>
          <a:xfrm>
            <a:off x="4475978" y="11861740"/>
            <a:ext cx="5852159" cy="11385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 b="1" dirty="0">
                <a:solidFill>
                  <a:srgbClr val="0070C0"/>
                </a:solidFill>
                <a:effectLst/>
                <a:latin typeface="Arial"/>
                <a:cs typeface="Arial"/>
              </a:rPr>
              <a:t>METHODS</a:t>
            </a:r>
            <a:r>
              <a:rPr lang="en-GB" sz="540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en-GB" sz="5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956969-4C67-E1D0-B4D9-8F122563B759}"/>
              </a:ext>
            </a:extLst>
          </p:cNvPr>
          <p:cNvSpPr/>
          <p:nvPr/>
        </p:nvSpPr>
        <p:spPr>
          <a:xfrm>
            <a:off x="29402084" y="5866011"/>
            <a:ext cx="5852159" cy="11385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Arial"/>
                <a:cs typeface="Arial"/>
              </a:rPr>
              <a:t>RESULTS</a:t>
            </a:r>
            <a:endParaRPr lang="en-GB" sz="5400" b="1" dirty="0"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5947E0C-4947-26E6-7E73-BF7926C2B22A}"/>
              </a:ext>
            </a:extLst>
          </p:cNvPr>
          <p:cNvSpPr/>
          <p:nvPr/>
        </p:nvSpPr>
        <p:spPr>
          <a:xfrm>
            <a:off x="39357788" y="22683579"/>
            <a:ext cx="5281406" cy="8631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Arial"/>
                <a:cs typeface="Arial"/>
              </a:rPr>
              <a:t>REFERENCES</a:t>
            </a:r>
            <a:endParaRPr lang="en-GB" sz="4000" b="1" dirty="0"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22B9B1-32CF-E7AF-867C-C7B39B9E5F4C}"/>
              </a:ext>
            </a:extLst>
          </p:cNvPr>
          <p:cNvSpPr txBox="1"/>
          <p:nvPr/>
        </p:nvSpPr>
        <p:spPr>
          <a:xfrm>
            <a:off x="19097374" y="6724208"/>
            <a:ext cx="460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1592AB"/>
                </a:solidFill>
              </a:rPr>
              <a:t>Healthy eyes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6AA70F-4643-6A52-7EAD-568EC5EC82F3}"/>
              </a:ext>
            </a:extLst>
          </p:cNvPr>
          <p:cNvSpPr txBox="1"/>
          <p:nvPr/>
        </p:nvSpPr>
        <p:spPr>
          <a:xfrm>
            <a:off x="35823764" y="6724208"/>
            <a:ext cx="6488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1592AB"/>
                </a:solidFill>
              </a:rPr>
              <a:t>Glaucomatous eyes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B6196F-9359-750D-CB21-8674E7F3DA56}"/>
              </a:ext>
            </a:extLst>
          </p:cNvPr>
          <p:cNvSpPr txBox="1"/>
          <p:nvPr/>
        </p:nvSpPr>
        <p:spPr>
          <a:xfrm>
            <a:off x="644962" y="13485828"/>
            <a:ext cx="13514191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11 healthy eyes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10 glaucomatous eyes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Single interval 10 AFC paradigm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/>
              <a:t>Stimuli: </a:t>
            </a:r>
            <a:r>
              <a:rPr lang="pl-PL" sz="4000" dirty="0"/>
              <a:t>A, T, O, L, N, S, U, Y, Z</a:t>
            </a:r>
            <a:r>
              <a:rPr lang="en-GB" sz="4000" dirty="0"/>
              <a:t> Sloan letters</a:t>
            </a:r>
            <a:endParaRPr lang="en-GB" sz="4000" dirty="0">
              <a:effectLst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Letter acuity was estimated at 13 test locations within central 8˚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/>
              <a:t>For </a:t>
            </a:r>
            <a:r>
              <a:rPr lang="en-GB" sz="4000" dirty="0">
                <a:effectLst/>
              </a:rPr>
              <a:t>glaucomatous eyes , conventional macular VF performed for comparison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/>
              <a:t>A speech recognition </a:t>
            </a:r>
            <a:r>
              <a:rPr lang="en-GB" sz="4000" dirty="0">
                <a:effectLst/>
              </a:rPr>
              <a:t>algorithm</a:t>
            </a:r>
            <a:r>
              <a:rPr lang="en-GB" sz="4000" baseline="30000" dirty="0"/>
              <a:t>4 </a:t>
            </a:r>
            <a:r>
              <a:rPr lang="en-GB" sz="4000" dirty="0"/>
              <a:t>was used as response method</a:t>
            </a:r>
            <a:endParaRPr lang="en-GB" sz="4000" dirty="0">
              <a:effectLst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The perceived difficulty of the task was assessed via    </a:t>
            </a:r>
            <a:r>
              <a:rPr lang="en-GB" sz="4000" dirty="0"/>
              <a:t>questionnaire : 11 items were used</a:t>
            </a:r>
            <a:endParaRPr lang="en-GB" sz="4000" dirty="0">
              <a:effectLst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BD984E-50D6-1213-4ED9-4105ECDED488}"/>
              </a:ext>
            </a:extLst>
          </p:cNvPr>
          <p:cNvSpPr txBox="1"/>
          <p:nvPr/>
        </p:nvSpPr>
        <p:spPr>
          <a:xfrm>
            <a:off x="519446" y="7730287"/>
            <a:ext cx="13765223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Acuity perimetry may be more efficient compared to contrast detection in assessing macular visual field defects</a:t>
            </a:r>
            <a:r>
              <a:rPr lang="en-GB" sz="4000" baseline="30000" dirty="0"/>
              <a:t>1-3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4000" baseline="30000" dirty="0">
              <a:effectLst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We explored the use of letters as stimuli and speech as a response method to measure macular visual sensitivity in healthy observers and those with glaucoma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BA5A92-CB7A-947A-5289-A47214D40865}"/>
              </a:ext>
            </a:extLst>
          </p:cNvPr>
          <p:cNvSpPr txBox="1"/>
          <p:nvPr/>
        </p:nvSpPr>
        <p:spPr>
          <a:xfrm>
            <a:off x="34101841" y="23651276"/>
            <a:ext cx="15793300" cy="5138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Anderson, R. S. (2006). The psychophysics of glaucoma: improving the structure/function relationship. 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 in retinal and eye research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79-97.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Phelps, C. D. (1984). Acuity perimetry and glaucoma. 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Transactions of the American Ophthalmological Society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753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Rankin, S. J. (1999). Tumbling E resolution perimetry in glaucoma. In 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Perimetry Update 1998/1999: Proceedings of the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XIIIth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Perimetric Society Meeting,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Gardone</a:t>
            </a:r>
            <a:r>
              <a:rPr lang="en-GB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Riviera (BS), Italy, September 6-9, 1998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(Vol. 1999, pp. 179-186). Kugler Publications.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Selvaraaju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Murugesan (2022). Speech Recognition (https://www.mathworks.com/matlabcentral/        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fileexchange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/47220-speech-recognition), MATLAB Central File Exchange. Retrieved November 9, 2022.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4347D-46D6-9D12-D1A4-640496692C1B}"/>
              </a:ext>
            </a:extLst>
          </p:cNvPr>
          <p:cNvGrpSpPr/>
          <p:nvPr/>
        </p:nvGrpSpPr>
        <p:grpSpPr>
          <a:xfrm>
            <a:off x="6820535" y="490439"/>
            <a:ext cx="36758880" cy="5030986"/>
            <a:chOff x="6991208" y="658832"/>
            <a:chExt cx="36758880" cy="5030986"/>
          </a:xfrm>
          <a:solidFill>
            <a:schemeClr val="accent4">
              <a:lumMod val="20000"/>
              <a:lumOff val="80000"/>
              <a:alpha val="17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08A6C8F-4369-53BA-1202-AD1BF080E620}"/>
                </a:ext>
              </a:extLst>
            </p:cNvPr>
            <p:cNvSpPr/>
            <p:nvPr/>
          </p:nvSpPr>
          <p:spPr>
            <a:xfrm>
              <a:off x="6991208" y="658832"/>
              <a:ext cx="36758880" cy="5030986"/>
            </a:xfrm>
            <a:prstGeom prst="roundRect">
              <a:avLst>
                <a:gd name="adj" fmla="val 0"/>
              </a:avLst>
            </a:prstGeom>
            <a:grpFill/>
            <a:ln w="120650">
              <a:solidFill>
                <a:schemeClr val="accent2">
                  <a:lumMod val="50000"/>
                </a:scheme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344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8208F3-DD17-DD12-C348-59A20A6C75F1}"/>
                </a:ext>
              </a:extLst>
            </p:cNvPr>
            <p:cNvSpPr txBox="1"/>
            <p:nvPr/>
          </p:nvSpPr>
          <p:spPr>
            <a:xfrm>
              <a:off x="7151228" y="2303906"/>
              <a:ext cx="36438840" cy="83099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Hatem Barhoom</a:t>
              </a:r>
              <a:r>
                <a:rPr lang="en-GB" sz="4800" baseline="300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1, 2</a:t>
              </a:r>
              <a:r>
                <a:rPr lang="en-GB" sz="48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; Paul H. Artes</a:t>
              </a:r>
              <a:r>
                <a:rPr lang="en-GB" sz="4800" baseline="300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1</a:t>
              </a:r>
              <a:r>
                <a:rPr lang="en-GB" sz="48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; Mahesh R. Joshi</a:t>
              </a:r>
              <a:r>
                <a:rPr lang="en-GB" sz="4800" baseline="300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1</a:t>
              </a:r>
              <a:r>
                <a:rPr lang="en-GB" sz="48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; Gunnar Schmidtmann</a:t>
              </a:r>
              <a:r>
                <a:rPr lang="en-GB" sz="4800" baseline="300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1</a:t>
              </a:r>
              <a:endParaRPr lang="en-GB" sz="4800" dirty="0"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8BA0A-81D9-E325-6FC6-5A5D3999355A}"/>
                </a:ext>
              </a:extLst>
            </p:cNvPr>
            <p:cNvSpPr txBox="1"/>
            <p:nvPr/>
          </p:nvSpPr>
          <p:spPr>
            <a:xfrm>
              <a:off x="7151228" y="3339897"/>
              <a:ext cx="36438840" cy="144655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1. Eye &amp; Vision Research Group, School of Health Professions, University of Plymouth, Plymouth, United Kingdom.</a:t>
              </a:r>
              <a:br>
                <a:rPr lang="en-GB" sz="4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</a:br>
              <a:r>
                <a:rPr lang="en-GB" sz="4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2. Islamic University of Gaza, Gaza, State of</a:t>
              </a:r>
              <a:r>
                <a:rPr lang="en-GB" sz="4400" dirty="0">
                  <a:solidFill>
                    <a:schemeClr val="accent5">
                      <a:lumMod val="50000"/>
                    </a:schemeClr>
                  </a:solidFill>
                  <a:latin typeface="ArialMT"/>
                </a:rPr>
                <a:t> Palestine.</a:t>
              </a:r>
              <a:endParaRPr lang="en-GB" sz="4400" dirty="0"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88432-2984-9CD8-15B0-DDE750806DD1}"/>
                </a:ext>
              </a:extLst>
            </p:cNvPr>
            <p:cNvSpPr txBox="1"/>
            <p:nvPr/>
          </p:nvSpPr>
          <p:spPr>
            <a:xfrm>
              <a:off x="7453721" y="777538"/>
              <a:ext cx="35917694" cy="1200329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7200" b="1" dirty="0">
                  <a:solidFill>
                    <a:srgbClr val="0070C0"/>
                  </a:solidFill>
                  <a:effectLst/>
                  <a:latin typeface="ArialMT"/>
                </a:rPr>
                <a:t>Acuity perimetry with speech input for mapping macular visual field in glaucoma</a:t>
              </a:r>
              <a:endParaRPr lang="en-GB" sz="7200" b="1" dirty="0">
                <a:solidFill>
                  <a:srgbClr val="0070C0"/>
                </a:solidFill>
                <a:effectLst/>
                <a:cs typeface="Calibr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DDAC13-D183-6957-08D0-A178E7A1E2AE}"/>
                </a:ext>
              </a:extLst>
            </p:cNvPr>
            <p:cNvSpPr txBox="1"/>
            <p:nvPr/>
          </p:nvSpPr>
          <p:spPr>
            <a:xfrm>
              <a:off x="7151228" y="4857120"/>
              <a:ext cx="36438840" cy="769441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4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MT"/>
                </a:rPr>
                <a:t>Email: hatem.barhoom@Plymouth.ac.uk</a:t>
              </a:r>
              <a:endParaRPr lang="en-GB" sz="4400" b="1" dirty="0"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BC13B9-0659-213F-D93A-DC0A66F1DA80}"/>
              </a:ext>
            </a:extLst>
          </p:cNvPr>
          <p:cNvGrpSpPr/>
          <p:nvPr/>
        </p:nvGrpSpPr>
        <p:grpSpPr>
          <a:xfrm>
            <a:off x="631138" y="21231268"/>
            <a:ext cx="13541839" cy="6843566"/>
            <a:chOff x="659763" y="21231268"/>
            <a:chExt cx="13541839" cy="68435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4D3A6D-33D4-9B50-21CC-72D858C35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9" t="6290" r="65514" b="53538"/>
            <a:stretch/>
          </p:blipFill>
          <p:spPr bwMode="auto">
            <a:xfrm>
              <a:off x="7311674" y="21231268"/>
              <a:ext cx="6889928" cy="68435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04BC756-FFA4-FE9A-E873-AE3A13543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3" y="21665899"/>
              <a:ext cx="6651910" cy="638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2889A4-7F2E-EA7A-A2C8-94AF6A9B85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30434" r="30645" b="29566"/>
          <a:stretch/>
        </p:blipFill>
        <p:spPr bwMode="auto">
          <a:xfrm>
            <a:off x="16070663" y="16327778"/>
            <a:ext cx="11192077" cy="6278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47CA96E-4BBC-16A5-B345-E9230C9468D9}"/>
              </a:ext>
            </a:extLst>
          </p:cNvPr>
          <p:cNvGrpSpPr/>
          <p:nvPr/>
        </p:nvGrpSpPr>
        <p:grpSpPr>
          <a:xfrm>
            <a:off x="15870110" y="8946483"/>
            <a:ext cx="11056684" cy="5005449"/>
            <a:chOff x="15694040" y="9175083"/>
            <a:chExt cx="11056684" cy="500544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FAAA8A-2EF3-7A25-5A0A-5F97C22F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5" t="25573" r="34780" b="26578"/>
            <a:stretch/>
          </p:blipFill>
          <p:spPr bwMode="auto">
            <a:xfrm>
              <a:off x="15694040" y="9175083"/>
              <a:ext cx="5295557" cy="50054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D0EF59-0591-89AE-87FD-3E081D326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62" t="24528" r="3163" b="27623"/>
            <a:stretch/>
          </p:blipFill>
          <p:spPr bwMode="auto">
            <a:xfrm>
              <a:off x="21455167" y="9175083"/>
              <a:ext cx="5295557" cy="50054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7F2031-5C57-CBD9-A1BD-2CAD584AEE9D}"/>
              </a:ext>
            </a:extLst>
          </p:cNvPr>
          <p:cNvCxnSpPr>
            <a:cxnSpLocks/>
          </p:cNvCxnSpPr>
          <p:nvPr/>
        </p:nvCxnSpPr>
        <p:spPr>
          <a:xfrm>
            <a:off x="27851100" y="6929596"/>
            <a:ext cx="0" cy="14360480"/>
          </a:xfrm>
          <a:prstGeom prst="line">
            <a:avLst/>
          </a:prstGeom>
          <a:ln w="76200">
            <a:solidFill>
              <a:srgbClr val="843C0C">
                <a:alpha val="37000"/>
              </a:srgbClr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BDC96E-C27E-A114-1CE9-5A70658D0D02}"/>
              </a:ext>
            </a:extLst>
          </p:cNvPr>
          <p:cNvCxnSpPr>
            <a:cxnSpLocks/>
          </p:cNvCxnSpPr>
          <p:nvPr/>
        </p:nvCxnSpPr>
        <p:spPr>
          <a:xfrm>
            <a:off x="15395134" y="14331155"/>
            <a:ext cx="11579666" cy="0"/>
          </a:xfrm>
          <a:prstGeom prst="line">
            <a:avLst/>
          </a:prstGeom>
          <a:ln w="76200">
            <a:solidFill>
              <a:srgbClr val="843C0C">
                <a:alpha val="37000"/>
              </a:srgbClr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F06E66-2804-A011-8116-D97AC450A432}"/>
              </a:ext>
            </a:extLst>
          </p:cNvPr>
          <p:cNvSpPr txBox="1"/>
          <p:nvPr/>
        </p:nvSpPr>
        <p:spPr>
          <a:xfrm>
            <a:off x="15624185" y="7694656"/>
            <a:ext cx="11548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The letter acuity showed the expected gradient as a function of eccentricity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E4797-5E30-A8A9-D45E-E0743514A309}"/>
              </a:ext>
            </a:extLst>
          </p:cNvPr>
          <p:cNvSpPr txBox="1"/>
          <p:nvPr/>
        </p:nvSpPr>
        <p:spPr>
          <a:xfrm>
            <a:off x="18803425" y="14355197"/>
            <a:ext cx="460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1592AB"/>
                </a:solidFill>
              </a:rPr>
              <a:t>Questionnaire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449F20-F5A8-EEEC-EAAF-3DBFACBE53E9}"/>
              </a:ext>
            </a:extLst>
          </p:cNvPr>
          <p:cNvSpPr txBox="1"/>
          <p:nvPr/>
        </p:nvSpPr>
        <p:spPr>
          <a:xfrm>
            <a:off x="14951248" y="15196186"/>
            <a:ext cx="1261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The novel aspects of the test did not affect the observers’ performance negatively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A777B-415A-669C-09DF-B2634449077B}"/>
              </a:ext>
            </a:extLst>
          </p:cNvPr>
          <p:cNvSpPr txBox="1"/>
          <p:nvPr/>
        </p:nvSpPr>
        <p:spPr>
          <a:xfrm>
            <a:off x="28709737" y="7965568"/>
            <a:ext cx="20725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A</a:t>
            </a:r>
            <a:r>
              <a:rPr lang="en-GB" sz="4000" dirty="0"/>
              <a:t> Resolution thresholds showed a good topographical correspondence with the contrast       </a:t>
            </a:r>
          </a:p>
          <a:p>
            <a:r>
              <a:rPr lang="en-GB" sz="4000" dirty="0"/>
              <a:t>     threshold</a:t>
            </a:r>
          </a:p>
          <a:p>
            <a:endParaRPr lang="en-GB" sz="4000" dirty="0"/>
          </a:p>
          <a:p>
            <a:r>
              <a:rPr lang="en-GB" sz="4000" b="1" dirty="0">
                <a:solidFill>
                  <a:srgbClr val="00B0F0"/>
                </a:solidFill>
              </a:rPr>
              <a:t>B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/>
              <a:t>Resolution thresholds correlated closely with conventional perimetry at each quadrant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C7BBAC-BC7A-CC61-DEC1-11FD79C17373}"/>
              </a:ext>
            </a:extLst>
          </p:cNvPr>
          <p:cNvSpPr txBox="1"/>
          <p:nvPr/>
        </p:nvSpPr>
        <p:spPr>
          <a:xfrm>
            <a:off x="46228622" y="12540388"/>
            <a:ext cx="97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018F36-82F9-8860-78FC-D2650A80BCDD}"/>
              </a:ext>
            </a:extLst>
          </p:cNvPr>
          <p:cNvSpPr txBox="1"/>
          <p:nvPr/>
        </p:nvSpPr>
        <p:spPr>
          <a:xfrm>
            <a:off x="35861864" y="10343524"/>
            <a:ext cx="97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46C2F0-94C6-3634-0D77-7B7B1EB40601}"/>
              </a:ext>
            </a:extLst>
          </p:cNvPr>
          <p:cNvSpPr/>
          <p:nvPr/>
        </p:nvSpPr>
        <p:spPr>
          <a:xfrm>
            <a:off x="14527553" y="22559073"/>
            <a:ext cx="19343347" cy="5627863"/>
          </a:xfrm>
          <a:prstGeom prst="roundRect">
            <a:avLst>
              <a:gd name="adj" fmla="val 0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2B33D9F-E4A3-E3CB-42D4-0B75F8B210CC}"/>
              </a:ext>
            </a:extLst>
          </p:cNvPr>
          <p:cNvSpPr/>
          <p:nvPr/>
        </p:nvSpPr>
        <p:spPr>
          <a:xfrm>
            <a:off x="21045839" y="22660148"/>
            <a:ext cx="6306775" cy="11385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Arial"/>
                <a:cs typeface="Arial"/>
              </a:rPr>
              <a:t>CONCLUSIONS</a:t>
            </a:r>
            <a:endParaRPr lang="en-GB" sz="5400" b="1" dirty="0"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54C38-2745-0F64-D116-CAA324A8683F}"/>
              </a:ext>
            </a:extLst>
          </p:cNvPr>
          <p:cNvSpPr txBox="1"/>
          <p:nvPr/>
        </p:nvSpPr>
        <p:spPr>
          <a:xfrm>
            <a:off x="14728293" y="23844695"/>
            <a:ext cx="18941867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R</a:t>
            </a:r>
            <a:r>
              <a:rPr lang="en-GB" sz="4000" dirty="0">
                <a:effectLst/>
              </a:rPr>
              <a:t>esults show that letter acuity perimetry with speech input is a feasible method to capture macular damage in glaucoma</a:t>
            </a:r>
            <a:r>
              <a:rPr lang="en-GB" sz="4000" dirty="0"/>
              <a:t>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All observers found the task intuitive and easy to perform independently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</a:rPr>
              <a:t>These approaches may lead to more intuitive and patient-friendly tests for macular visual field assessments</a:t>
            </a:r>
            <a:r>
              <a:rPr lang="en-GB" sz="4000" dirty="0"/>
              <a:t> </a:t>
            </a:r>
            <a:endParaRPr lang="en-GB" sz="4000" dirty="0">
              <a:effectLst/>
            </a:endParaRPr>
          </a:p>
          <a:p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09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140</TotalTime>
  <Words>447</Words>
  <Application>Microsoft Macintosh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Hatem Barhoom</dc:creator>
  <cp:lastModifiedBy>Gunnar Schmidtmann</cp:lastModifiedBy>
  <cp:revision>10</cp:revision>
  <cp:lastPrinted>2023-04-13T14:28:45Z</cp:lastPrinted>
  <dcterms:created xsi:type="dcterms:W3CDTF">2023-04-05T15:16:00Z</dcterms:created>
  <dcterms:modified xsi:type="dcterms:W3CDTF">2023-04-18T10:08:58Z</dcterms:modified>
</cp:coreProperties>
</file>